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ela Gothic One" panose="020B0604020202020204" charset="-128"/>
      <p:regular r:id="rId13"/>
    </p:embeddedFont>
    <p:embeddedFont>
      <p:font typeface="DM Sans" pitchFamily="2" charset="0"/>
      <p:regular r:id="rId14"/>
      <p:bold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5661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2576" y="658297"/>
            <a:ext cx="7471648" cy="4338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500"/>
              </a:lnSpc>
              <a:buNone/>
            </a:pPr>
            <a:r>
              <a:rPr lang="en-US" sz="6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Метавселенная: Новая Цифровая Реальность</a:t>
            </a:r>
            <a:endParaRPr lang="en-US" sz="6800" dirty="0"/>
          </a:p>
        </p:txBody>
      </p:sp>
      <p:sp>
        <p:nvSpPr>
          <p:cNvPr id="4" name="Text 1"/>
          <p:cNvSpPr/>
          <p:nvPr/>
        </p:nvSpPr>
        <p:spPr>
          <a:xfrm>
            <a:off x="6322576" y="5355312"/>
            <a:ext cx="7471648" cy="1529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Метавселенная - это следующий этап развития интернета. Она объединяет виртуальную и физическую реальности, создавая новое цифровое пространство для взаимодействия и творчества.</a:t>
            </a:r>
            <a:endParaRPr lang="en-US" sz="185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5CFCE12-A8E0-20B7-423F-FC3E1744589A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210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843" y="2983944"/>
            <a:ext cx="7350204" cy="61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Будущее Метавселенной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49843" y="5719882"/>
            <a:ext cx="13330714" cy="22860"/>
          </a:xfrm>
          <a:prstGeom prst="roundRect">
            <a:avLst>
              <a:gd name="adj" fmla="val 341159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3924538" y="5070098"/>
            <a:ext cx="22860" cy="649843"/>
          </a:xfrm>
          <a:prstGeom prst="roundRect">
            <a:avLst>
              <a:gd name="adj" fmla="val 341159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3727133" y="5510986"/>
            <a:ext cx="417790" cy="417790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49767" y="5573256"/>
            <a:ext cx="172403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359218" y="3873222"/>
            <a:ext cx="5153620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2025: Массовое Внедрение VR/AR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35462" y="4289941"/>
            <a:ext cx="6201251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Виртуальная и дополненная реальность станут доступны большинству пользователей.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303532" y="5719822"/>
            <a:ext cx="22860" cy="649843"/>
          </a:xfrm>
          <a:prstGeom prst="roundRect">
            <a:avLst>
              <a:gd name="adj" fmla="val 341159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7106126" y="5510986"/>
            <a:ext cx="417790" cy="417790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92566" y="5573256"/>
            <a:ext cx="244793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4412099" y="6555462"/>
            <a:ext cx="580608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2030: Интеграция с Интернетом Вещей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14455" y="6972181"/>
            <a:ext cx="620137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Физические объекты получат цифровые двойники в метавселенной.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0682645" y="5070098"/>
            <a:ext cx="22860" cy="649843"/>
          </a:xfrm>
          <a:prstGeom prst="roundRect">
            <a:avLst>
              <a:gd name="adj" fmla="val 341159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85239" y="5510986"/>
            <a:ext cx="417790" cy="417790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64892" y="5573256"/>
            <a:ext cx="25836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8743712" y="3873222"/>
            <a:ext cx="3901083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2040: Полное Погружение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93568" y="4289941"/>
            <a:ext cx="6201370" cy="594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Развитие нейроинтерфейсов позволит напрямую подключаться к метавселенной.</a:t>
            </a:r>
            <a:endParaRPr lang="en-US" sz="14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850C25C-E486-F051-8C1E-EA60B5667ADC}"/>
              </a:ext>
            </a:extLst>
          </p:cNvPr>
          <p:cNvSpPr/>
          <p:nvPr/>
        </p:nvSpPr>
        <p:spPr>
          <a:xfrm>
            <a:off x="12274826" y="7745611"/>
            <a:ext cx="2355574" cy="48398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590" y="1061204"/>
            <a:ext cx="7708821" cy="1348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Что Такое Метавселенная?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17590" y="2948345"/>
            <a:ext cx="461248" cy="461248"/>
          </a:xfrm>
          <a:prstGeom prst="roundRect">
            <a:avLst>
              <a:gd name="adj" fmla="val 1867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2964" y="3017044"/>
            <a:ext cx="190381" cy="323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383863" y="2948345"/>
            <a:ext cx="6939082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Коллективное Виртуальное Пространство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383863" y="3408521"/>
            <a:ext cx="7042547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Метавселенная объединяет различные виртуальные миры в единую систему. Пользователи могут свободно перемещаться между ними.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17590" y="4500205"/>
            <a:ext cx="461248" cy="461248"/>
          </a:xfrm>
          <a:prstGeom prst="roundRect">
            <a:avLst>
              <a:gd name="adj" fmla="val 1867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13078" y="4568904"/>
            <a:ext cx="270272" cy="323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383863" y="4500205"/>
            <a:ext cx="477357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Постоянство и Синхронность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383863" y="4960382"/>
            <a:ext cx="7042547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Виртуальный мир существует постоянно, даже когда пользователь выходит из него. События происходят в реальном времени.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7590" y="6052066"/>
            <a:ext cx="461248" cy="461248"/>
          </a:xfrm>
          <a:prstGeom prst="roundRect">
            <a:avLst>
              <a:gd name="adj" fmla="val 1867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05577" y="6120765"/>
            <a:ext cx="285155" cy="3237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383863" y="6052066"/>
            <a:ext cx="468082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Экономика и Собственность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383863" y="6512243"/>
            <a:ext cx="7042547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 метавселенной есть своя экономика. Пользователи могут создавать, владеть и торговать цифровыми активами.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69532"/>
            <a:ext cx="11001732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Технологии Метавселенной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39875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Виртуальная Реальность (VR)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45758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Погружает пользователя в полностью цифровой мир. Используются специальные шлемы и контроллеры.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875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Дополненная Реальность (AR)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45758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Накладывает цифровые объекты на реальный мир. Применяются смартфоны или AR-очки.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8758"/>
            <a:ext cx="3898821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Блокчейн и Криптовалюты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45758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Обеспечивают безопасность транзакций и владение цифровыми активами в метавселенной.</a:t>
            </a:r>
            <a:endParaRPr lang="en-US" sz="19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6782A79-51DA-5EDC-E003-FB7662D10178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8153" y="920472"/>
            <a:ext cx="7340203" cy="6502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Web3 и Метавселенная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463189" y="1867138"/>
            <a:ext cx="22860" cy="5441871"/>
          </a:xfrm>
          <a:prstGeom prst="roundRect">
            <a:avLst>
              <a:gd name="adj" fmla="val 363135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6674108" y="2300288"/>
            <a:ext cx="691753" cy="22860"/>
          </a:xfrm>
          <a:prstGeom prst="roundRect">
            <a:avLst>
              <a:gd name="adj" fmla="val 363135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6252270" y="2089428"/>
            <a:ext cx="444698" cy="444698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2881" y="2155746"/>
            <a:ext cx="183475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561659" y="2064782"/>
            <a:ext cx="4594265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 1.0: Статичный Интернет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61659" y="2508409"/>
            <a:ext cx="6376988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Первое поколение интернета предоставляло только статичную информацию. Пользователи были пассивными потребителями контента.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4108" y="4285536"/>
            <a:ext cx="691753" cy="22860"/>
          </a:xfrm>
          <a:prstGeom prst="roundRect">
            <a:avLst>
              <a:gd name="adj" fmla="val 363135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6252270" y="4074676"/>
            <a:ext cx="444698" cy="444698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44305" y="4140994"/>
            <a:ext cx="260509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561659" y="4050030"/>
            <a:ext cx="4122539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 2.0: Интерактивность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561659" y="4493657"/>
            <a:ext cx="6376988" cy="948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Появление социальных сетей и пользовательского контента. Централизованные платформы контролируют данные пользователей.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4108" y="6270784"/>
            <a:ext cx="691753" cy="22860"/>
          </a:xfrm>
          <a:prstGeom prst="roundRect">
            <a:avLst>
              <a:gd name="adj" fmla="val 363135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6252270" y="6059924"/>
            <a:ext cx="444698" cy="444698"/>
          </a:xfrm>
          <a:prstGeom prst="roundRect">
            <a:avLst>
              <a:gd name="adj" fmla="val 1866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37161" y="6126242"/>
            <a:ext cx="274915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561659" y="6035278"/>
            <a:ext cx="4201001" cy="325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Web 3.0: Децентрализация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561659" y="6478905"/>
            <a:ext cx="6376988" cy="632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Новая парадигма интернета. Пользователи контролируют свои данные и цифровые активы в метавселенной.</a:t>
            </a:r>
            <a:endParaRPr lang="en-US" sz="155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B1ECC70-83AA-7744-8ACB-D8AA5B649A13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47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075" y="3596997"/>
            <a:ext cx="11466433" cy="740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Пространственные Вычисления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88075" y="4675465"/>
            <a:ext cx="4201358" cy="2771775"/>
          </a:xfrm>
          <a:prstGeom prst="roundRect">
            <a:avLst>
              <a:gd name="adj" fmla="val 341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0842" y="4908233"/>
            <a:ext cx="296298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Сенсоры и Ввод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0842" y="5413653"/>
            <a:ext cx="373582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Камеры, микрофоны и датчики движения собирают информацию об окружающем мире и действиях пользователя.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4580" y="4675465"/>
            <a:ext cx="4201358" cy="2771775"/>
          </a:xfrm>
          <a:prstGeom prst="roundRect">
            <a:avLst>
              <a:gd name="adj" fmla="val 341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47348" y="4908233"/>
            <a:ext cx="348638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Обработка Данных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447348" y="5413653"/>
            <a:ext cx="3735824" cy="1800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Мощные процессоры анализируют полученные данные и создают трехмерную модель пространства в реальном времени.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1086" y="4675465"/>
            <a:ext cx="4201358" cy="2771775"/>
          </a:xfrm>
          <a:prstGeom prst="roundRect">
            <a:avLst>
              <a:gd name="adj" fmla="val 341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3853" y="4908233"/>
            <a:ext cx="2962989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Визуализация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9873853" y="5413653"/>
            <a:ext cx="373582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Цифровые объекты отображаются в физическом пространстве с помощью VR-шлемов или AR-устройств.</a:t>
            </a:r>
            <a:endParaRPr lang="en-US" sz="17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FD07C19-7944-CBC8-9E67-F47B732AE492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2924" y="602218"/>
            <a:ext cx="7610951" cy="1440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Цифровой Двойник Человека</a:t>
            </a:r>
            <a:endParaRPr lang="en-US" sz="4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924" y="2371606"/>
            <a:ext cx="1095018" cy="17520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76436" y="2590562"/>
            <a:ext cx="3280767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Создание Аватара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7676436" y="3082052"/>
            <a:ext cx="6187440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Пользователь создает свое цифровое представление. Оно может быть реалистичным или стилизованным.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2924" y="4123611"/>
            <a:ext cx="1095018" cy="17520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76436" y="4342567"/>
            <a:ext cx="2881670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Синхронизация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7676436" y="4834057"/>
            <a:ext cx="6187440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Аватар отражает действия и эмоции реального человека в реальном времени.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2924" y="5875615"/>
            <a:ext cx="1095018" cy="17520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76436" y="6094571"/>
            <a:ext cx="3469481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Мультиприсутствие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7676436" y="6586061"/>
            <a:ext cx="6187440" cy="700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Цифровой двойник может одновременно находиться в нескольких виртуальных пространствах.</a:t>
            </a:r>
            <a:endParaRPr lang="en-US" sz="17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7746286-E51F-B9AA-807D-3249C0AFC858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764994"/>
            <a:ext cx="10895171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Цифровой Двойник Клиента</a:t>
            </a:r>
            <a:endParaRPr lang="en-US" sz="5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4947404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5811441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Сбор Данных</a:t>
            </a:r>
            <a:endParaRPr lang="en-US" sz="2550" dirty="0"/>
          </a:p>
        </p:txBody>
      </p:sp>
      <p:sp>
        <p:nvSpPr>
          <p:cNvPr id="6" name="Text 2"/>
          <p:cNvSpPr/>
          <p:nvPr/>
        </p:nvSpPr>
        <p:spPr>
          <a:xfrm>
            <a:off x="864037" y="636555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Анализ поведения клиента в цифровой и физической среде.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8161" y="4947404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88161" y="5811441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ИИ-Анализ</a:t>
            </a:r>
            <a:endParaRPr lang="en-US" sz="2550" dirty="0"/>
          </a:p>
        </p:txBody>
      </p:sp>
      <p:sp>
        <p:nvSpPr>
          <p:cNvPr id="9" name="Text 4"/>
          <p:cNvSpPr/>
          <p:nvPr/>
        </p:nvSpPr>
        <p:spPr>
          <a:xfrm>
            <a:off x="5288161" y="6365558"/>
            <a:ext cx="405395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Искусственный интеллект создает модель поведения и предпочтений клиента.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2404" y="4947404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2404" y="5811441"/>
            <a:ext cx="3305294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Персонализация</a:t>
            </a:r>
            <a:endParaRPr lang="en-US" sz="2550" dirty="0"/>
          </a:p>
        </p:txBody>
      </p:sp>
      <p:sp>
        <p:nvSpPr>
          <p:cNvPr id="12" name="Text 6"/>
          <p:cNvSpPr/>
          <p:nvPr/>
        </p:nvSpPr>
        <p:spPr>
          <a:xfrm>
            <a:off x="9712404" y="6365558"/>
            <a:ext cx="405384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Индивидуальные предложения и взаимодействия на основе цифрового двойника.</a:t>
            </a:r>
            <a:endParaRPr lang="en-US" sz="19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88E3954F-479C-1131-7424-3EB918E14834}"/>
              </a:ext>
            </a:extLst>
          </p:cNvPr>
          <p:cNvSpPr/>
          <p:nvPr/>
        </p:nvSpPr>
        <p:spPr>
          <a:xfrm>
            <a:off x="12274826" y="7553739"/>
            <a:ext cx="2355574" cy="675861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6499" y="626983"/>
            <a:ext cx="7563803" cy="2227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00"/>
              </a:lnSpc>
              <a:buNone/>
            </a:pPr>
            <a:r>
              <a:rPr lang="en-US" sz="4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Возможности Метавселенной для Бизнеса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76499" y="3193375"/>
            <a:ext cx="7563803" cy="4409242"/>
          </a:xfrm>
          <a:prstGeom prst="roundRect">
            <a:avLst>
              <a:gd name="adj" fmla="val 215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4119" y="3200995"/>
            <a:ext cx="7547729" cy="6471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0933" y="3343989"/>
            <a:ext cx="206025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Сфера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0295" y="3343989"/>
            <a:ext cx="2056448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Применение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848" y="3343989"/>
            <a:ext cx="206025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Преимущества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4119" y="3848100"/>
            <a:ext cx="7547729" cy="10082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0933" y="3991094"/>
            <a:ext cx="2060257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Розничная торговля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0295" y="3991094"/>
            <a:ext cx="205644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Виртуальные примерочные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848" y="3991094"/>
            <a:ext cx="2060257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Увеличение конверсии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4119" y="4856321"/>
            <a:ext cx="7547729" cy="13693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0933" y="4999315"/>
            <a:ext cx="206025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Образование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0295" y="4999315"/>
            <a:ext cx="205644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Интерактивные 3D-модели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848" y="4999315"/>
            <a:ext cx="2060257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Улучшение усвоения материала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4119" y="6225659"/>
            <a:ext cx="7547729" cy="13693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0933" y="6368653"/>
            <a:ext cx="2060257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Недвижимость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0295" y="6368653"/>
            <a:ext cx="2056448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Виртуальные туры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848" y="6368653"/>
            <a:ext cx="2060257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Экономия времени клиентов</a:t>
            </a:r>
            <a:endParaRPr lang="en-US" sz="175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E744C8D-A36F-EBF1-0685-1C28FD194737}"/>
              </a:ext>
            </a:extLst>
          </p:cNvPr>
          <p:cNvSpPr/>
          <p:nvPr/>
        </p:nvSpPr>
        <p:spPr>
          <a:xfrm>
            <a:off x="12274826" y="7745611"/>
            <a:ext cx="2355574" cy="48398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331" y="791766"/>
            <a:ext cx="7582138" cy="14680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50"/>
              </a:lnSpc>
              <a:buNone/>
            </a:pPr>
            <a:r>
              <a:rPr lang="en-US" sz="46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Вызовы и Риски Метавселенной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6267331" y="2845475"/>
            <a:ext cx="501968" cy="501968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4730" y="2920246"/>
            <a:ext cx="207169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6992422" y="2845475"/>
            <a:ext cx="5294590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Конфиденциальность Данных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992422" y="3346252"/>
            <a:ext cx="68570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Метавселенная собирает огромное количество личной информации. Необходимо обеспечить ее защиту от утечек.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67331" y="4534257"/>
            <a:ext cx="501968" cy="501968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71273" y="4609028"/>
            <a:ext cx="294084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6992422" y="4534257"/>
            <a:ext cx="4183737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Цифровое Неравенство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6992422" y="5035034"/>
            <a:ext cx="68570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Доступ к технологиям метавселенной может быть ограничен для некоторых групп населения.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67331" y="6223040"/>
            <a:ext cx="501968" cy="501968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3176" y="6297811"/>
            <a:ext cx="310277" cy="352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7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6992422" y="6223040"/>
            <a:ext cx="5537359" cy="366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3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Психологическое Воздействие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6992422" y="6723817"/>
            <a:ext cx="68570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Длительное пребывание в виртуальной реальности может негативно влиять на психическое здоровье.</a:t>
            </a:r>
            <a:endParaRPr lang="en-US" sz="17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366E12C-EC0E-0854-F9CD-D8287F8E6444}"/>
              </a:ext>
            </a:extLst>
          </p:cNvPr>
          <p:cNvSpPr/>
          <p:nvPr/>
        </p:nvSpPr>
        <p:spPr>
          <a:xfrm>
            <a:off x="12274826" y="7745611"/>
            <a:ext cx="2355574" cy="483989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462</Words>
  <Application>Microsoft Office PowerPoint</Application>
  <PresentationFormat>Произвольный</PresentationFormat>
  <Paragraphs>93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Dela Gothic One</vt:lpstr>
      <vt:lpstr>Arial</vt:lpstr>
      <vt:lpstr>DM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61905</cp:lastModifiedBy>
  <cp:revision>2</cp:revision>
  <dcterms:created xsi:type="dcterms:W3CDTF">2024-10-15T06:20:32Z</dcterms:created>
  <dcterms:modified xsi:type="dcterms:W3CDTF">2024-10-15T06:24:56Z</dcterms:modified>
</cp:coreProperties>
</file>